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85" r:id="rId2"/>
    <p:sldId id="257" r:id="rId3"/>
    <p:sldId id="267" r:id="rId4"/>
    <p:sldId id="270" r:id="rId5"/>
    <p:sldId id="271" r:id="rId6"/>
    <p:sldId id="274" r:id="rId7"/>
    <p:sldId id="273" r:id="rId8"/>
    <p:sldId id="275" r:id="rId9"/>
    <p:sldId id="276" r:id="rId10"/>
    <p:sldId id="264" r:id="rId11"/>
    <p:sldId id="265" r:id="rId12"/>
    <p:sldId id="266" r:id="rId13"/>
    <p:sldId id="269" r:id="rId14"/>
    <p:sldId id="277" r:id="rId15"/>
    <p:sldId id="262" r:id="rId16"/>
    <p:sldId id="278" r:id="rId17"/>
    <p:sldId id="279" r:id="rId18"/>
    <p:sldId id="280" r:id="rId19"/>
    <p:sldId id="281" r:id="rId20"/>
    <p:sldId id="282" r:id="rId21"/>
    <p:sldId id="283" r:id="rId22"/>
    <p:sldId id="28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9" d="100"/>
          <a:sy n="79" d="100"/>
        </p:scale>
        <p:origin x="42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8/8/2022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8/8/2022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9212" y="1304365"/>
            <a:ext cx="10408022" cy="2904564"/>
          </a:xfrm>
        </p:spPr>
        <p:txBody>
          <a:bodyPr>
            <a:normAutofit fontScale="90000"/>
          </a:bodyPr>
          <a:lstStyle/>
          <a:p>
            <a:r>
              <a:rPr lang="en-US" sz="2800" b="1" dirty="0" smtClean="0"/>
              <a:t>Final report template for web technology course</a:t>
            </a:r>
            <a:r>
              <a:rPr lang="en-US" sz="2800" dirty="0" smtClean="0"/>
              <a:t/>
            </a:r>
            <a:br>
              <a:rPr lang="en-US" sz="2800" dirty="0" smtClean="0"/>
            </a:br>
            <a:r>
              <a:rPr lang="en-US" sz="1600" b="1" i="1" dirty="0">
                <a:effectLst/>
              </a:rPr>
              <a:t>Project title:  </a:t>
            </a:r>
            <a:r>
              <a:rPr lang="en-US" sz="1600" b="1" i="1" dirty="0" smtClean="0">
                <a:effectLst/>
              </a:rPr>
              <a:t>online restaurant management system </a:t>
            </a:r>
            <a:r>
              <a:rPr lang="en-US" sz="1600" b="1" i="1" dirty="0">
                <a:effectLst/>
              </a:rPr>
              <a:t>– Case of Final Year Project, Department of Computer and Software Engineering – SoICT, UR</a:t>
            </a:r>
            <a:r>
              <a:rPr lang="en-US" sz="1600" dirty="0">
                <a:effectLst/>
              </a:rPr>
              <a:t/>
            </a:r>
            <a:br>
              <a:rPr lang="en-US" sz="1600" dirty="0">
                <a:effectLst/>
              </a:rPr>
            </a:br>
            <a:r>
              <a:rPr lang="en-US" sz="2800" dirty="0">
                <a:effectLst/>
              </a:rPr>
              <a:t> </a:t>
            </a:r>
            <a:br>
              <a:rPr lang="en-US" sz="2800" dirty="0">
                <a:effectLst/>
              </a:rPr>
            </a:br>
            <a:r>
              <a:rPr lang="en-US" sz="2800" dirty="0">
                <a:effectLst/>
              </a:rPr>
              <a:t> </a:t>
            </a:r>
            <a:br>
              <a:rPr lang="en-US" sz="2800" dirty="0">
                <a:effectLst/>
              </a:rPr>
            </a:br>
            <a:r>
              <a:rPr lang="en-US" sz="2200" b="1" dirty="0">
                <a:effectLst/>
              </a:rPr>
              <a:t>Submitted by</a:t>
            </a:r>
            <a:r>
              <a:rPr lang="en-US" sz="2200" dirty="0">
                <a:effectLst/>
              </a:rPr>
              <a:t>: </a:t>
            </a:r>
            <a:r>
              <a:rPr lang="en-US" sz="2200" dirty="0" smtClean="0">
                <a:effectLst/>
              </a:rPr>
              <a:t>221002036</a:t>
            </a:r>
            <a:r>
              <a:rPr lang="en-US" sz="2200" dirty="0">
                <a:effectLst/>
              </a:rPr>
              <a:t/>
            </a:r>
            <a:br>
              <a:rPr lang="en-US" sz="2200" dirty="0">
                <a:effectLst/>
              </a:rPr>
            </a:br>
            <a:r>
              <a:rPr lang="en-US" sz="2200" b="1" dirty="0">
                <a:effectLst/>
              </a:rPr>
              <a:t>Year 2, CSE</a:t>
            </a:r>
            <a:r>
              <a:rPr lang="en-US" sz="2200" dirty="0">
                <a:effectLst/>
              </a:rPr>
              <a:t/>
            </a:r>
            <a:br>
              <a:rPr lang="en-US" sz="2200" dirty="0">
                <a:effectLst/>
              </a:rPr>
            </a:br>
            <a:r>
              <a:rPr lang="en-US" sz="2200" b="1" dirty="0">
                <a:effectLst/>
              </a:rPr>
              <a:t>Academic year </a:t>
            </a:r>
            <a:r>
              <a:rPr lang="en-US" sz="2200" b="1" dirty="0" smtClean="0">
                <a:effectLst/>
              </a:rPr>
              <a:t>2022-2023</a:t>
            </a:r>
            <a:r>
              <a:rPr lang="en-US" sz="2800" dirty="0">
                <a:effectLst/>
              </a:rPr>
              <a:t/>
            </a:r>
            <a:br>
              <a:rPr lang="en-US" sz="2800" dirty="0">
                <a:effectLst/>
              </a:rPr>
            </a:br>
            <a:endParaRPr lang="en-US" sz="2800" dirty="0"/>
          </a:p>
        </p:txBody>
      </p:sp>
    </p:spTree>
    <p:extLst>
      <p:ext uri="{BB962C8B-B14F-4D97-AF65-F5344CB8AC3E}">
        <p14:creationId xmlns:p14="http://schemas.microsoft.com/office/powerpoint/2010/main" val="1528498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specifications</a:t>
            </a:r>
            <a:endParaRPr lang="en-US" dirty="0"/>
          </a:p>
        </p:txBody>
      </p:sp>
      <p:sp>
        <p:nvSpPr>
          <p:cNvPr id="3" name="Content Placeholder 2"/>
          <p:cNvSpPr>
            <a:spLocks noGrp="1"/>
          </p:cNvSpPr>
          <p:nvPr>
            <p:ph idx="1"/>
          </p:nvPr>
        </p:nvSpPr>
        <p:spPr/>
        <p:txBody>
          <a:bodyPr/>
          <a:lstStyle/>
          <a:p>
            <a:r>
              <a:rPr lang="en-US" dirty="0"/>
              <a:t>System user Requirement</a:t>
            </a:r>
          </a:p>
          <a:p>
            <a:pPr marL="0" indent="0">
              <a:buNone/>
            </a:pPr>
            <a:r>
              <a:rPr lang="en-US" dirty="0" smtClean="0"/>
              <a:t>-TARGETED USERS ARE:</a:t>
            </a:r>
          </a:p>
          <a:p>
            <a:pPr marL="0" indent="0">
              <a:buNone/>
            </a:pPr>
            <a:r>
              <a:rPr lang="en-US" dirty="0" smtClean="0"/>
              <a:t>.CUSTOMERS</a:t>
            </a:r>
          </a:p>
          <a:p>
            <a:pPr marL="0" indent="0">
              <a:buNone/>
            </a:pPr>
            <a:r>
              <a:rPr lang="en-US" dirty="0" smtClean="0"/>
              <a:t>.MANAGERS</a:t>
            </a:r>
          </a:p>
          <a:p>
            <a:pPr marL="0" indent="0">
              <a:buNone/>
            </a:pPr>
            <a:r>
              <a:rPr lang="en-US" dirty="0" smtClean="0"/>
              <a:t>. KITCHEN CHIEFS</a:t>
            </a:r>
          </a:p>
        </p:txBody>
      </p:sp>
      <p:cxnSp>
        <p:nvCxnSpPr>
          <p:cNvPr id="5" name="Straight Connector 4"/>
          <p:cNvCxnSpPr/>
          <p:nvPr/>
        </p:nvCxnSpPr>
        <p:spPr>
          <a:xfrm flipV="1">
            <a:off x="1141413" y="1803042"/>
            <a:ext cx="10926091" cy="12878"/>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4991368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specifications</a:t>
            </a:r>
            <a:endParaRPr lang="en-US" dirty="0"/>
          </a:p>
        </p:txBody>
      </p:sp>
      <p:sp>
        <p:nvSpPr>
          <p:cNvPr id="3" name="Content Placeholder 2"/>
          <p:cNvSpPr>
            <a:spLocks noGrp="1"/>
          </p:cNvSpPr>
          <p:nvPr>
            <p:ph idx="1"/>
          </p:nvPr>
        </p:nvSpPr>
        <p:spPr/>
        <p:txBody>
          <a:bodyPr/>
          <a:lstStyle/>
          <a:p>
            <a:r>
              <a:rPr lang="en-US" dirty="0"/>
              <a:t>Functional Requirement</a:t>
            </a:r>
          </a:p>
          <a:p>
            <a:pPr marL="0" indent="0">
              <a:buNone/>
            </a:pPr>
            <a:r>
              <a:rPr lang="en-US" dirty="0" smtClean="0"/>
              <a:t>-Fill in the required forms </a:t>
            </a:r>
          </a:p>
          <a:p>
            <a:pPr marL="0" indent="0">
              <a:buNone/>
            </a:pPr>
            <a:r>
              <a:rPr lang="en-US" dirty="0" smtClean="0"/>
              <a:t>-Validating data</a:t>
            </a:r>
          </a:p>
          <a:p>
            <a:pPr marL="0" indent="0">
              <a:buNone/>
            </a:pPr>
            <a:r>
              <a:rPr lang="en-US" dirty="0" smtClean="0"/>
              <a:t>-Submit data</a:t>
            </a:r>
            <a:endParaRPr lang="en-US" dirty="0"/>
          </a:p>
        </p:txBody>
      </p:sp>
      <p:cxnSp>
        <p:nvCxnSpPr>
          <p:cNvPr id="5" name="Straight Connector 4"/>
          <p:cNvCxnSpPr/>
          <p:nvPr/>
        </p:nvCxnSpPr>
        <p:spPr>
          <a:xfrm flipV="1">
            <a:off x="1141413" y="1803042"/>
            <a:ext cx="10926091" cy="12878"/>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8896516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specifications</a:t>
            </a:r>
            <a:endParaRPr lang="en-US" dirty="0"/>
          </a:p>
        </p:txBody>
      </p:sp>
      <p:sp>
        <p:nvSpPr>
          <p:cNvPr id="3" name="Content Placeholder 2"/>
          <p:cNvSpPr>
            <a:spLocks noGrp="1"/>
          </p:cNvSpPr>
          <p:nvPr>
            <p:ph idx="1"/>
          </p:nvPr>
        </p:nvSpPr>
        <p:spPr/>
        <p:txBody>
          <a:bodyPr/>
          <a:lstStyle/>
          <a:p>
            <a:r>
              <a:rPr lang="en-US" dirty="0"/>
              <a:t>Data </a:t>
            </a:r>
            <a:r>
              <a:rPr lang="en-US" dirty="0" smtClean="0"/>
              <a:t>Requirement</a:t>
            </a:r>
          </a:p>
          <a:p>
            <a:pPr marL="0" indent="0">
              <a:buNone/>
            </a:pPr>
            <a:r>
              <a:rPr lang="en-US" dirty="0" smtClean="0"/>
              <a:t>Data needed are:</a:t>
            </a:r>
          </a:p>
          <a:p>
            <a:pPr marL="0" indent="0">
              <a:buNone/>
            </a:pPr>
            <a:r>
              <a:rPr lang="en-US" dirty="0" smtClean="0"/>
              <a:t>-customer details(names, email, address, username and </a:t>
            </a:r>
            <a:r>
              <a:rPr lang="en-US" dirty="0" err="1" smtClean="0"/>
              <a:t>paswword</a:t>
            </a:r>
            <a:r>
              <a:rPr lang="en-US" dirty="0" smtClean="0"/>
              <a:t>)</a:t>
            </a:r>
          </a:p>
          <a:p>
            <a:pPr>
              <a:buFontTx/>
              <a:buChar char="-"/>
            </a:pPr>
            <a:r>
              <a:rPr lang="en-US" dirty="0" smtClean="0"/>
              <a:t>Food details</a:t>
            </a:r>
          </a:p>
          <a:p>
            <a:pPr>
              <a:buFontTx/>
              <a:buChar char="-"/>
            </a:pPr>
            <a:r>
              <a:rPr lang="en-US" dirty="0" smtClean="0"/>
              <a:t>Menu detail(dish name)</a:t>
            </a:r>
          </a:p>
        </p:txBody>
      </p:sp>
      <p:cxnSp>
        <p:nvCxnSpPr>
          <p:cNvPr id="5" name="Straight Connector 4"/>
          <p:cNvCxnSpPr/>
          <p:nvPr/>
        </p:nvCxnSpPr>
        <p:spPr>
          <a:xfrm flipV="1">
            <a:off x="1141413" y="1803042"/>
            <a:ext cx="10926091" cy="12878"/>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42085584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p:cNvSpPr/>
          <p:nvPr/>
        </p:nvSpPr>
        <p:spPr>
          <a:xfrm>
            <a:off x="347729" y="725509"/>
            <a:ext cx="1442434" cy="47651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manager</a:t>
            </a:r>
            <a:endParaRPr lang="en-US" dirty="0"/>
          </a:p>
        </p:txBody>
      </p:sp>
      <p:sp>
        <p:nvSpPr>
          <p:cNvPr id="49" name="Rectangle 48"/>
          <p:cNvSpPr/>
          <p:nvPr/>
        </p:nvSpPr>
        <p:spPr>
          <a:xfrm>
            <a:off x="5175161" y="680434"/>
            <a:ext cx="1442434" cy="47651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order</a:t>
            </a:r>
            <a:endParaRPr lang="en-US" dirty="0"/>
          </a:p>
        </p:txBody>
      </p:sp>
      <p:sp>
        <p:nvSpPr>
          <p:cNvPr id="50" name="Rectangle 49"/>
          <p:cNvSpPr/>
          <p:nvPr/>
        </p:nvSpPr>
        <p:spPr>
          <a:xfrm>
            <a:off x="9463825" y="680434"/>
            <a:ext cx="1442434" cy="47651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customer</a:t>
            </a:r>
            <a:endParaRPr lang="en-US" dirty="0"/>
          </a:p>
        </p:txBody>
      </p:sp>
      <p:sp>
        <p:nvSpPr>
          <p:cNvPr id="51" name="Rectangle 50"/>
          <p:cNvSpPr/>
          <p:nvPr/>
        </p:nvSpPr>
        <p:spPr>
          <a:xfrm>
            <a:off x="347729" y="2689538"/>
            <a:ext cx="1442434" cy="47651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store</a:t>
            </a:r>
            <a:endParaRPr lang="en-US" dirty="0"/>
          </a:p>
        </p:txBody>
      </p:sp>
      <p:sp>
        <p:nvSpPr>
          <p:cNvPr id="52" name="Rectangle 51"/>
          <p:cNvSpPr/>
          <p:nvPr/>
        </p:nvSpPr>
        <p:spPr>
          <a:xfrm>
            <a:off x="5175161" y="2689538"/>
            <a:ext cx="1442434" cy="47651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Food info</a:t>
            </a:r>
            <a:endParaRPr lang="en-US" dirty="0"/>
          </a:p>
        </p:txBody>
      </p:sp>
      <p:sp>
        <p:nvSpPr>
          <p:cNvPr id="53" name="Rectangle 52"/>
          <p:cNvSpPr/>
          <p:nvPr/>
        </p:nvSpPr>
        <p:spPr>
          <a:xfrm>
            <a:off x="9463825" y="2689538"/>
            <a:ext cx="1442434" cy="47651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menu</a:t>
            </a:r>
            <a:endParaRPr lang="en-US" dirty="0"/>
          </a:p>
        </p:txBody>
      </p:sp>
      <p:sp>
        <p:nvSpPr>
          <p:cNvPr id="54" name="Rectangle 53"/>
          <p:cNvSpPr/>
          <p:nvPr/>
        </p:nvSpPr>
        <p:spPr>
          <a:xfrm>
            <a:off x="2176529" y="4619222"/>
            <a:ext cx="1442434" cy="47651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delivery</a:t>
            </a:r>
            <a:endParaRPr lang="en-US" dirty="0"/>
          </a:p>
        </p:txBody>
      </p:sp>
      <p:sp>
        <p:nvSpPr>
          <p:cNvPr id="55" name="Rectangle 54"/>
          <p:cNvSpPr/>
          <p:nvPr/>
        </p:nvSpPr>
        <p:spPr>
          <a:xfrm>
            <a:off x="9553978" y="4619222"/>
            <a:ext cx="1442434" cy="47651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payment</a:t>
            </a:r>
            <a:endParaRPr lang="en-US" dirty="0"/>
          </a:p>
        </p:txBody>
      </p:sp>
      <p:sp>
        <p:nvSpPr>
          <p:cNvPr id="57" name="Flowchart: Decision 56"/>
          <p:cNvSpPr/>
          <p:nvPr/>
        </p:nvSpPr>
        <p:spPr>
          <a:xfrm>
            <a:off x="585988" y="1647421"/>
            <a:ext cx="1036750" cy="812443"/>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100" dirty="0" smtClean="0"/>
              <a:t>manages</a:t>
            </a:r>
            <a:endParaRPr lang="en-US" sz="1100" dirty="0"/>
          </a:p>
        </p:txBody>
      </p:sp>
      <p:sp>
        <p:nvSpPr>
          <p:cNvPr id="58" name="Flowchart: Decision 57"/>
          <p:cNvSpPr/>
          <p:nvPr/>
        </p:nvSpPr>
        <p:spPr>
          <a:xfrm>
            <a:off x="3100588" y="669164"/>
            <a:ext cx="1049626" cy="836907"/>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dirty="0" smtClean="0"/>
              <a:t>takes</a:t>
            </a:r>
            <a:endParaRPr lang="en-US" sz="1200" dirty="0"/>
          </a:p>
        </p:txBody>
      </p:sp>
      <p:sp>
        <p:nvSpPr>
          <p:cNvPr id="59" name="Flowchart: Decision 58"/>
          <p:cNvSpPr/>
          <p:nvPr/>
        </p:nvSpPr>
        <p:spPr>
          <a:xfrm>
            <a:off x="5378003" y="1600735"/>
            <a:ext cx="1036750" cy="812443"/>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dirty="0" smtClean="0"/>
              <a:t>Name of food</a:t>
            </a:r>
            <a:endParaRPr lang="en-US" sz="1200" dirty="0"/>
          </a:p>
        </p:txBody>
      </p:sp>
      <p:sp>
        <p:nvSpPr>
          <p:cNvPr id="60" name="Flowchart: Decision 59"/>
          <p:cNvSpPr/>
          <p:nvPr/>
        </p:nvSpPr>
        <p:spPr>
          <a:xfrm>
            <a:off x="7667221" y="2521575"/>
            <a:ext cx="1036750" cy="812443"/>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100" dirty="0" smtClean="0"/>
              <a:t>Menu detail</a:t>
            </a:r>
            <a:endParaRPr lang="en-US" sz="1100" dirty="0"/>
          </a:p>
        </p:txBody>
      </p:sp>
      <p:sp>
        <p:nvSpPr>
          <p:cNvPr id="61" name="Flowchart: Decision 60"/>
          <p:cNvSpPr/>
          <p:nvPr/>
        </p:nvSpPr>
        <p:spPr>
          <a:xfrm>
            <a:off x="7667221" y="557546"/>
            <a:ext cx="1036750" cy="812443"/>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dirty="0" smtClean="0"/>
              <a:t>gives</a:t>
            </a:r>
            <a:endParaRPr lang="en-US" sz="1200" dirty="0"/>
          </a:p>
        </p:txBody>
      </p:sp>
      <p:sp>
        <p:nvSpPr>
          <p:cNvPr id="62" name="Flowchart: Decision 61"/>
          <p:cNvSpPr/>
          <p:nvPr/>
        </p:nvSpPr>
        <p:spPr>
          <a:xfrm>
            <a:off x="5896378" y="4451259"/>
            <a:ext cx="1036750" cy="812443"/>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100" dirty="0" smtClean="0"/>
              <a:t>status</a:t>
            </a:r>
            <a:endParaRPr lang="en-US" sz="1100" dirty="0"/>
          </a:p>
        </p:txBody>
      </p:sp>
      <p:sp>
        <p:nvSpPr>
          <p:cNvPr id="63" name="Flowchart: Decision 62"/>
          <p:cNvSpPr/>
          <p:nvPr/>
        </p:nvSpPr>
        <p:spPr>
          <a:xfrm>
            <a:off x="7148846" y="3638816"/>
            <a:ext cx="1036750" cy="812443"/>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100" dirty="0" smtClean="0"/>
              <a:t>status</a:t>
            </a:r>
            <a:endParaRPr lang="en-US" sz="1100" dirty="0"/>
          </a:p>
        </p:txBody>
      </p:sp>
      <p:cxnSp>
        <p:nvCxnSpPr>
          <p:cNvPr id="65" name="Straight Connector 64"/>
          <p:cNvCxnSpPr/>
          <p:nvPr/>
        </p:nvCxnSpPr>
        <p:spPr>
          <a:xfrm>
            <a:off x="1790163" y="1075385"/>
            <a:ext cx="1310425"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68" name="Straight Connector 67"/>
          <p:cNvCxnSpPr/>
          <p:nvPr/>
        </p:nvCxnSpPr>
        <p:spPr>
          <a:xfrm>
            <a:off x="4137338" y="1075385"/>
            <a:ext cx="1037823"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70" name="Straight Connector 69"/>
          <p:cNvCxnSpPr>
            <a:endCxn id="62" idx="1"/>
          </p:cNvCxnSpPr>
          <p:nvPr/>
        </p:nvCxnSpPr>
        <p:spPr>
          <a:xfrm>
            <a:off x="3640428" y="4857480"/>
            <a:ext cx="2255950" cy="1"/>
          </a:xfrm>
          <a:prstGeom prst="line">
            <a:avLst/>
          </a:prstGeom>
        </p:spPr>
        <p:style>
          <a:lnRef idx="1">
            <a:schemeClr val="accent2"/>
          </a:lnRef>
          <a:fillRef idx="0">
            <a:schemeClr val="accent2"/>
          </a:fillRef>
          <a:effectRef idx="0">
            <a:schemeClr val="accent2"/>
          </a:effectRef>
          <a:fontRef idx="minor">
            <a:schemeClr val="tx1"/>
          </a:fontRef>
        </p:style>
      </p:cxnSp>
      <p:cxnSp>
        <p:nvCxnSpPr>
          <p:cNvPr id="72" name="Straight Connector 71"/>
          <p:cNvCxnSpPr/>
          <p:nvPr/>
        </p:nvCxnSpPr>
        <p:spPr>
          <a:xfrm flipV="1">
            <a:off x="6933128" y="4857480"/>
            <a:ext cx="2738906" cy="4292"/>
          </a:xfrm>
          <a:prstGeom prst="line">
            <a:avLst/>
          </a:prstGeom>
        </p:spPr>
        <p:style>
          <a:lnRef idx="1">
            <a:schemeClr val="accent2"/>
          </a:lnRef>
          <a:fillRef idx="0">
            <a:schemeClr val="accent2"/>
          </a:fillRef>
          <a:effectRef idx="0">
            <a:schemeClr val="accent2"/>
          </a:effectRef>
          <a:fontRef idx="minor">
            <a:schemeClr val="tx1"/>
          </a:fontRef>
        </p:style>
      </p:cxnSp>
      <p:cxnSp>
        <p:nvCxnSpPr>
          <p:cNvPr id="74" name="Straight Connector 73"/>
          <p:cNvCxnSpPr>
            <a:endCxn id="61" idx="1"/>
          </p:cNvCxnSpPr>
          <p:nvPr/>
        </p:nvCxnSpPr>
        <p:spPr>
          <a:xfrm>
            <a:off x="6617595" y="963767"/>
            <a:ext cx="1049626" cy="1"/>
          </a:xfrm>
          <a:prstGeom prst="line">
            <a:avLst/>
          </a:prstGeom>
        </p:spPr>
        <p:style>
          <a:lnRef idx="1">
            <a:schemeClr val="accent2"/>
          </a:lnRef>
          <a:fillRef idx="0">
            <a:schemeClr val="accent2"/>
          </a:fillRef>
          <a:effectRef idx="0">
            <a:schemeClr val="accent2"/>
          </a:effectRef>
          <a:fontRef idx="minor">
            <a:schemeClr val="tx1"/>
          </a:fontRef>
        </p:style>
      </p:cxnSp>
      <p:cxnSp>
        <p:nvCxnSpPr>
          <p:cNvPr id="76" name="Straight Connector 75"/>
          <p:cNvCxnSpPr>
            <a:endCxn id="50" idx="1"/>
          </p:cNvCxnSpPr>
          <p:nvPr/>
        </p:nvCxnSpPr>
        <p:spPr>
          <a:xfrm flipV="1">
            <a:off x="8703971" y="918693"/>
            <a:ext cx="759854" cy="45074"/>
          </a:xfrm>
          <a:prstGeom prst="line">
            <a:avLst/>
          </a:prstGeom>
        </p:spPr>
        <p:style>
          <a:lnRef idx="1">
            <a:schemeClr val="accent2"/>
          </a:lnRef>
          <a:fillRef idx="0">
            <a:schemeClr val="accent2"/>
          </a:fillRef>
          <a:effectRef idx="0">
            <a:schemeClr val="accent2"/>
          </a:effectRef>
          <a:fontRef idx="minor">
            <a:schemeClr val="tx1"/>
          </a:fontRef>
        </p:style>
      </p:cxnSp>
      <p:cxnSp>
        <p:nvCxnSpPr>
          <p:cNvPr id="78" name="Straight Connector 77"/>
          <p:cNvCxnSpPr>
            <a:endCxn id="60" idx="1"/>
          </p:cNvCxnSpPr>
          <p:nvPr/>
        </p:nvCxnSpPr>
        <p:spPr>
          <a:xfrm>
            <a:off x="6617595" y="2927796"/>
            <a:ext cx="1049626" cy="1"/>
          </a:xfrm>
          <a:prstGeom prst="line">
            <a:avLst/>
          </a:prstGeom>
        </p:spPr>
        <p:style>
          <a:lnRef idx="1">
            <a:schemeClr val="accent2"/>
          </a:lnRef>
          <a:fillRef idx="0">
            <a:schemeClr val="accent2"/>
          </a:fillRef>
          <a:effectRef idx="0">
            <a:schemeClr val="accent2"/>
          </a:effectRef>
          <a:fontRef idx="minor">
            <a:schemeClr val="tx1"/>
          </a:fontRef>
        </p:style>
      </p:cxnSp>
      <p:cxnSp>
        <p:nvCxnSpPr>
          <p:cNvPr id="80" name="Straight Connector 79"/>
          <p:cNvCxnSpPr>
            <a:endCxn id="53" idx="1"/>
          </p:cNvCxnSpPr>
          <p:nvPr/>
        </p:nvCxnSpPr>
        <p:spPr>
          <a:xfrm>
            <a:off x="8703971" y="2927796"/>
            <a:ext cx="759854" cy="1"/>
          </a:xfrm>
          <a:prstGeom prst="line">
            <a:avLst/>
          </a:prstGeom>
        </p:spPr>
        <p:style>
          <a:lnRef idx="1">
            <a:schemeClr val="accent2"/>
          </a:lnRef>
          <a:fillRef idx="0">
            <a:schemeClr val="accent2"/>
          </a:fillRef>
          <a:effectRef idx="0">
            <a:schemeClr val="accent2"/>
          </a:effectRef>
          <a:fontRef idx="minor">
            <a:schemeClr val="tx1"/>
          </a:fontRef>
        </p:style>
      </p:cxnSp>
      <p:cxnSp>
        <p:nvCxnSpPr>
          <p:cNvPr id="82" name="Straight Connector 81"/>
          <p:cNvCxnSpPr>
            <a:stCxn id="59" idx="0"/>
          </p:cNvCxnSpPr>
          <p:nvPr/>
        </p:nvCxnSpPr>
        <p:spPr>
          <a:xfrm flipV="1">
            <a:off x="5896378" y="1092022"/>
            <a:ext cx="16097" cy="508713"/>
          </a:xfrm>
          <a:prstGeom prst="line">
            <a:avLst/>
          </a:prstGeom>
        </p:spPr>
        <p:style>
          <a:lnRef idx="1">
            <a:schemeClr val="accent2"/>
          </a:lnRef>
          <a:fillRef idx="0">
            <a:schemeClr val="accent2"/>
          </a:fillRef>
          <a:effectRef idx="0">
            <a:schemeClr val="accent2"/>
          </a:effectRef>
          <a:fontRef idx="minor">
            <a:schemeClr val="tx1"/>
          </a:fontRef>
        </p:style>
      </p:cxnSp>
      <p:cxnSp>
        <p:nvCxnSpPr>
          <p:cNvPr id="85" name="Straight Connector 84"/>
          <p:cNvCxnSpPr>
            <a:endCxn id="59" idx="2"/>
          </p:cNvCxnSpPr>
          <p:nvPr/>
        </p:nvCxnSpPr>
        <p:spPr>
          <a:xfrm flipV="1">
            <a:off x="5896377" y="2413178"/>
            <a:ext cx="1" cy="339683"/>
          </a:xfrm>
          <a:prstGeom prst="line">
            <a:avLst/>
          </a:prstGeom>
        </p:spPr>
        <p:style>
          <a:lnRef idx="1">
            <a:schemeClr val="accent2"/>
          </a:lnRef>
          <a:fillRef idx="0">
            <a:schemeClr val="accent2"/>
          </a:fillRef>
          <a:effectRef idx="0">
            <a:schemeClr val="accent2"/>
          </a:effectRef>
          <a:fontRef idx="minor">
            <a:schemeClr val="tx1"/>
          </a:fontRef>
        </p:style>
      </p:cxnSp>
      <p:cxnSp>
        <p:nvCxnSpPr>
          <p:cNvPr id="87" name="Straight Connector 86"/>
          <p:cNvCxnSpPr/>
          <p:nvPr/>
        </p:nvCxnSpPr>
        <p:spPr>
          <a:xfrm flipV="1">
            <a:off x="1104363" y="1177344"/>
            <a:ext cx="16097" cy="508713"/>
          </a:xfrm>
          <a:prstGeom prst="line">
            <a:avLst/>
          </a:prstGeom>
        </p:spPr>
        <p:style>
          <a:lnRef idx="1">
            <a:schemeClr val="accent2"/>
          </a:lnRef>
          <a:fillRef idx="0">
            <a:schemeClr val="accent2"/>
          </a:fillRef>
          <a:effectRef idx="0">
            <a:schemeClr val="accent2"/>
          </a:effectRef>
          <a:fontRef idx="minor">
            <a:schemeClr val="tx1"/>
          </a:fontRef>
        </p:style>
      </p:cxnSp>
      <p:cxnSp>
        <p:nvCxnSpPr>
          <p:cNvPr id="88" name="Straight Connector 87"/>
          <p:cNvCxnSpPr>
            <a:stCxn id="51" idx="0"/>
            <a:endCxn id="57" idx="2"/>
          </p:cNvCxnSpPr>
          <p:nvPr/>
        </p:nvCxnSpPr>
        <p:spPr>
          <a:xfrm flipV="1">
            <a:off x="1068946" y="2459864"/>
            <a:ext cx="35417" cy="229674"/>
          </a:xfrm>
          <a:prstGeom prst="line">
            <a:avLst/>
          </a:prstGeom>
        </p:spPr>
        <p:style>
          <a:lnRef idx="1">
            <a:schemeClr val="accent2"/>
          </a:lnRef>
          <a:fillRef idx="0">
            <a:schemeClr val="accent2"/>
          </a:fillRef>
          <a:effectRef idx="0">
            <a:schemeClr val="accent2"/>
          </a:effectRef>
          <a:fontRef idx="minor">
            <a:schemeClr val="tx1"/>
          </a:fontRef>
        </p:style>
      </p:cxnSp>
      <p:cxnSp>
        <p:nvCxnSpPr>
          <p:cNvPr id="91" name="Straight Connector 90"/>
          <p:cNvCxnSpPr/>
          <p:nvPr/>
        </p:nvCxnSpPr>
        <p:spPr>
          <a:xfrm flipH="1">
            <a:off x="8161184" y="4060599"/>
            <a:ext cx="1521582" cy="1"/>
          </a:xfrm>
          <a:prstGeom prst="line">
            <a:avLst/>
          </a:prstGeom>
        </p:spPr>
        <p:style>
          <a:lnRef idx="1">
            <a:schemeClr val="accent2"/>
          </a:lnRef>
          <a:fillRef idx="0">
            <a:schemeClr val="accent2"/>
          </a:fillRef>
          <a:effectRef idx="0">
            <a:schemeClr val="accent2"/>
          </a:effectRef>
          <a:fontRef idx="minor">
            <a:schemeClr val="tx1"/>
          </a:fontRef>
        </p:style>
      </p:cxnSp>
      <p:cxnSp>
        <p:nvCxnSpPr>
          <p:cNvPr id="95" name="Straight Connector 94"/>
          <p:cNvCxnSpPr/>
          <p:nvPr/>
        </p:nvCxnSpPr>
        <p:spPr>
          <a:xfrm>
            <a:off x="9682766" y="4060599"/>
            <a:ext cx="18245" cy="558623"/>
          </a:xfrm>
          <a:prstGeom prst="line">
            <a:avLst/>
          </a:prstGeom>
        </p:spPr>
        <p:style>
          <a:lnRef idx="1">
            <a:schemeClr val="accent2"/>
          </a:lnRef>
          <a:fillRef idx="0">
            <a:schemeClr val="accent2"/>
          </a:fillRef>
          <a:effectRef idx="0">
            <a:schemeClr val="accent2"/>
          </a:effectRef>
          <a:fontRef idx="minor">
            <a:schemeClr val="tx1"/>
          </a:fontRef>
        </p:style>
      </p:cxnSp>
      <p:cxnSp>
        <p:nvCxnSpPr>
          <p:cNvPr id="99" name="Straight Connector 98"/>
          <p:cNvCxnSpPr/>
          <p:nvPr/>
        </p:nvCxnSpPr>
        <p:spPr>
          <a:xfrm>
            <a:off x="5912475" y="3125104"/>
            <a:ext cx="0" cy="810565"/>
          </a:xfrm>
          <a:prstGeom prst="line">
            <a:avLst/>
          </a:prstGeom>
        </p:spPr>
        <p:style>
          <a:lnRef idx="1">
            <a:schemeClr val="accent2"/>
          </a:lnRef>
          <a:fillRef idx="0">
            <a:schemeClr val="accent2"/>
          </a:fillRef>
          <a:effectRef idx="0">
            <a:schemeClr val="accent2"/>
          </a:effectRef>
          <a:fontRef idx="minor">
            <a:schemeClr val="tx1"/>
          </a:fontRef>
        </p:style>
      </p:cxnSp>
      <p:cxnSp>
        <p:nvCxnSpPr>
          <p:cNvPr id="32" name="Straight Connector 31"/>
          <p:cNvCxnSpPr>
            <a:endCxn id="63" idx="1"/>
          </p:cNvCxnSpPr>
          <p:nvPr/>
        </p:nvCxnSpPr>
        <p:spPr>
          <a:xfrm>
            <a:off x="5912475" y="3949445"/>
            <a:ext cx="1236371" cy="95593"/>
          </a:xfrm>
          <a:prstGeom prst="line">
            <a:avLst/>
          </a:prstGeom>
        </p:spPr>
        <p:style>
          <a:lnRef idx="1">
            <a:schemeClr val="accent2"/>
          </a:lnRef>
          <a:fillRef idx="0">
            <a:schemeClr val="accent2"/>
          </a:fillRef>
          <a:effectRef idx="0">
            <a:schemeClr val="accent2"/>
          </a:effectRef>
          <a:fontRef idx="minor">
            <a:schemeClr val="tx1"/>
          </a:fontRef>
        </p:style>
      </p:cxnSp>
      <p:cxnSp>
        <p:nvCxnSpPr>
          <p:cNvPr id="37" name="Straight Connector 36"/>
          <p:cNvCxnSpPr/>
          <p:nvPr/>
        </p:nvCxnSpPr>
        <p:spPr>
          <a:xfrm flipH="1">
            <a:off x="11553959" y="2752861"/>
            <a:ext cx="46440" cy="2074345"/>
          </a:xfrm>
          <a:prstGeom prst="line">
            <a:avLst/>
          </a:prstGeom>
        </p:spPr>
        <p:style>
          <a:lnRef idx="1">
            <a:schemeClr val="accent2"/>
          </a:lnRef>
          <a:fillRef idx="0">
            <a:schemeClr val="accent2"/>
          </a:fillRef>
          <a:effectRef idx="0">
            <a:schemeClr val="accent2"/>
          </a:effectRef>
          <a:fontRef idx="minor">
            <a:schemeClr val="tx1"/>
          </a:fontRef>
        </p:style>
      </p:cxnSp>
      <p:cxnSp>
        <p:nvCxnSpPr>
          <p:cNvPr id="42" name="Straight Connector 41"/>
          <p:cNvCxnSpPr/>
          <p:nvPr/>
        </p:nvCxnSpPr>
        <p:spPr>
          <a:xfrm flipH="1">
            <a:off x="10996412" y="4857480"/>
            <a:ext cx="603987" cy="1"/>
          </a:xfrm>
          <a:prstGeom prst="line">
            <a:avLst/>
          </a:prstGeom>
        </p:spPr>
        <p:style>
          <a:lnRef idx="1">
            <a:schemeClr val="accent2"/>
          </a:lnRef>
          <a:fillRef idx="0">
            <a:schemeClr val="accent2"/>
          </a:fillRef>
          <a:effectRef idx="0">
            <a:schemeClr val="accent2"/>
          </a:effectRef>
          <a:fontRef idx="minor">
            <a:schemeClr val="tx1"/>
          </a:fontRef>
        </p:style>
      </p:cxnSp>
      <p:sp>
        <p:nvSpPr>
          <p:cNvPr id="45" name="Flowchart: Decision 44"/>
          <p:cNvSpPr/>
          <p:nvPr/>
        </p:nvSpPr>
        <p:spPr>
          <a:xfrm>
            <a:off x="11082024" y="1955694"/>
            <a:ext cx="1036750" cy="812443"/>
          </a:xfrm>
          <a:prstGeom prst="flowChartDecision">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100" dirty="0" smtClean="0"/>
              <a:t>makes</a:t>
            </a:r>
            <a:endParaRPr lang="en-US" sz="1100" dirty="0"/>
          </a:p>
        </p:txBody>
      </p:sp>
      <p:cxnSp>
        <p:nvCxnSpPr>
          <p:cNvPr id="46" name="Straight Connector 45"/>
          <p:cNvCxnSpPr/>
          <p:nvPr/>
        </p:nvCxnSpPr>
        <p:spPr>
          <a:xfrm>
            <a:off x="11553959" y="918484"/>
            <a:ext cx="46440" cy="1018345"/>
          </a:xfrm>
          <a:prstGeom prst="line">
            <a:avLst/>
          </a:prstGeom>
        </p:spPr>
        <p:style>
          <a:lnRef idx="1">
            <a:schemeClr val="accent2"/>
          </a:lnRef>
          <a:fillRef idx="0">
            <a:schemeClr val="accent2"/>
          </a:fillRef>
          <a:effectRef idx="0">
            <a:schemeClr val="accent2"/>
          </a:effectRef>
          <a:fontRef idx="minor">
            <a:schemeClr val="tx1"/>
          </a:fontRef>
        </p:style>
      </p:cxnSp>
      <p:cxnSp>
        <p:nvCxnSpPr>
          <p:cNvPr id="56" name="Straight Connector 55"/>
          <p:cNvCxnSpPr>
            <a:stCxn id="50" idx="3"/>
          </p:cNvCxnSpPr>
          <p:nvPr/>
        </p:nvCxnSpPr>
        <p:spPr>
          <a:xfrm flipV="1">
            <a:off x="10906259" y="867061"/>
            <a:ext cx="674379" cy="51632"/>
          </a:xfrm>
          <a:prstGeom prst="line">
            <a:avLst/>
          </a:prstGeom>
        </p:spPr>
        <p:style>
          <a:lnRef idx="1">
            <a:schemeClr val="accent2"/>
          </a:lnRef>
          <a:fillRef idx="0">
            <a:schemeClr val="accent2"/>
          </a:fillRef>
          <a:effectRef idx="0">
            <a:schemeClr val="accent2"/>
          </a:effectRef>
          <a:fontRef idx="minor">
            <a:schemeClr val="tx1"/>
          </a:fontRef>
        </p:style>
      </p:cxnSp>
      <p:sp>
        <p:nvSpPr>
          <p:cNvPr id="15" name="Rectangle 14"/>
          <p:cNvSpPr/>
          <p:nvPr/>
        </p:nvSpPr>
        <p:spPr>
          <a:xfrm>
            <a:off x="1120460" y="5983941"/>
            <a:ext cx="3535789" cy="6051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ERD DIAGRAM</a:t>
            </a:r>
            <a:endParaRPr lang="en-US" dirty="0"/>
          </a:p>
        </p:txBody>
      </p:sp>
    </p:spTree>
    <p:extLst>
      <p:ext uri="{BB962C8B-B14F-4D97-AF65-F5344CB8AC3E}">
        <p14:creationId xmlns:p14="http://schemas.microsoft.com/office/powerpoint/2010/main" val="26384040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specifications</a:t>
            </a:r>
            <a:endParaRPr lang="en-US" dirty="0"/>
          </a:p>
        </p:txBody>
      </p:sp>
      <p:sp>
        <p:nvSpPr>
          <p:cNvPr id="3" name="Content Placeholder 2"/>
          <p:cNvSpPr>
            <a:spLocks noGrp="1"/>
          </p:cNvSpPr>
          <p:nvPr>
            <p:ph idx="1"/>
          </p:nvPr>
        </p:nvSpPr>
        <p:spPr/>
        <p:txBody>
          <a:bodyPr/>
          <a:lstStyle/>
          <a:p>
            <a:r>
              <a:rPr lang="en-US" dirty="0" smtClean="0"/>
              <a:t>Security Requirement</a:t>
            </a:r>
          </a:p>
          <a:p>
            <a:pPr marL="0" indent="0">
              <a:buNone/>
            </a:pPr>
            <a:r>
              <a:rPr lang="en-US" dirty="0" smtClean="0"/>
              <a:t>-Customers can access menu but the can’t change it</a:t>
            </a:r>
          </a:p>
          <a:p>
            <a:pPr marL="0" indent="0">
              <a:buNone/>
            </a:pPr>
            <a:r>
              <a:rPr lang="en-US" dirty="0" smtClean="0"/>
              <a:t>-customer will have first to log in before making an order</a:t>
            </a:r>
          </a:p>
        </p:txBody>
      </p:sp>
      <p:cxnSp>
        <p:nvCxnSpPr>
          <p:cNvPr id="5" name="Straight Connector 4"/>
          <p:cNvCxnSpPr/>
          <p:nvPr/>
        </p:nvCxnSpPr>
        <p:spPr>
          <a:xfrm flipV="1">
            <a:off x="1141413" y="1803042"/>
            <a:ext cx="10926091" cy="12878"/>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7143787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37136" y="1506826"/>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HOME</a:t>
            </a:r>
            <a:endParaRPr lang="en-US" dirty="0"/>
          </a:p>
        </p:txBody>
      </p:sp>
      <p:sp>
        <p:nvSpPr>
          <p:cNvPr id="3" name="Rectangle 2"/>
          <p:cNvSpPr/>
          <p:nvPr/>
        </p:nvSpPr>
        <p:spPr>
          <a:xfrm>
            <a:off x="4758744" y="1506827"/>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LOGIN</a:t>
            </a:r>
            <a:endParaRPr lang="en-US" dirty="0"/>
          </a:p>
        </p:txBody>
      </p:sp>
      <p:sp>
        <p:nvSpPr>
          <p:cNvPr id="4" name="Rectangle 3"/>
          <p:cNvSpPr/>
          <p:nvPr/>
        </p:nvSpPr>
        <p:spPr>
          <a:xfrm>
            <a:off x="6980350" y="1506827"/>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SIGN UP</a:t>
            </a:r>
            <a:endParaRPr lang="en-US" dirty="0"/>
          </a:p>
        </p:txBody>
      </p:sp>
      <p:sp>
        <p:nvSpPr>
          <p:cNvPr id="5" name="Rectangle 4"/>
          <p:cNvSpPr/>
          <p:nvPr/>
        </p:nvSpPr>
        <p:spPr>
          <a:xfrm>
            <a:off x="9201956" y="1506827"/>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ABOUT US</a:t>
            </a:r>
            <a:endParaRPr lang="en-US" dirty="0"/>
          </a:p>
        </p:txBody>
      </p:sp>
      <p:cxnSp>
        <p:nvCxnSpPr>
          <p:cNvPr id="7" name="Straight Connector 6"/>
          <p:cNvCxnSpPr>
            <a:stCxn id="3" idx="2"/>
          </p:cNvCxnSpPr>
          <p:nvPr/>
        </p:nvCxnSpPr>
        <p:spPr>
          <a:xfrm flipH="1">
            <a:off x="5499277" y="1996224"/>
            <a:ext cx="3" cy="676141"/>
          </a:xfrm>
          <a:prstGeom prst="line">
            <a:avLst/>
          </a:prstGeom>
        </p:spPr>
        <p:style>
          <a:lnRef idx="1">
            <a:schemeClr val="accent2"/>
          </a:lnRef>
          <a:fillRef idx="0">
            <a:schemeClr val="accent2"/>
          </a:fillRef>
          <a:effectRef idx="0">
            <a:schemeClr val="accent2"/>
          </a:effectRef>
          <a:fontRef idx="minor">
            <a:schemeClr val="tx1"/>
          </a:fontRef>
        </p:style>
      </p:cxnSp>
      <p:sp>
        <p:nvSpPr>
          <p:cNvPr id="8" name="Flowchart: Decision 7"/>
          <p:cNvSpPr/>
          <p:nvPr/>
        </p:nvSpPr>
        <p:spPr>
          <a:xfrm>
            <a:off x="5059249" y="2678804"/>
            <a:ext cx="880056" cy="965915"/>
          </a:xfrm>
          <a:prstGeom prst="flowChartDecisi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endParaRPr lang="en-US"/>
          </a:p>
        </p:txBody>
      </p:sp>
      <p:cxnSp>
        <p:nvCxnSpPr>
          <p:cNvPr id="9" name="Straight Connector 8"/>
          <p:cNvCxnSpPr/>
          <p:nvPr/>
        </p:nvCxnSpPr>
        <p:spPr>
          <a:xfrm flipH="1">
            <a:off x="5499277" y="3664037"/>
            <a:ext cx="2" cy="399246"/>
          </a:xfrm>
          <a:prstGeom prst="line">
            <a:avLst/>
          </a:prstGeom>
        </p:spPr>
        <p:style>
          <a:lnRef idx="1">
            <a:schemeClr val="accent2"/>
          </a:lnRef>
          <a:fillRef idx="0">
            <a:schemeClr val="accent2"/>
          </a:fillRef>
          <a:effectRef idx="0">
            <a:schemeClr val="accent2"/>
          </a:effectRef>
          <a:fontRef idx="minor">
            <a:schemeClr val="tx1"/>
          </a:fontRef>
        </p:style>
      </p:cxnSp>
      <p:cxnSp>
        <p:nvCxnSpPr>
          <p:cNvPr id="12" name="Straight Connector 11"/>
          <p:cNvCxnSpPr/>
          <p:nvPr/>
        </p:nvCxnSpPr>
        <p:spPr>
          <a:xfrm>
            <a:off x="2627290" y="4063283"/>
            <a:ext cx="7617852" cy="450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627290" y="4063283"/>
            <a:ext cx="0" cy="1828802"/>
          </a:xfrm>
          <a:prstGeom prst="line">
            <a:avLst/>
          </a:prstGeom>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1886754" y="5859879"/>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ACCESS MENU</a:t>
            </a:r>
            <a:endParaRPr lang="en-US" dirty="0"/>
          </a:p>
        </p:txBody>
      </p:sp>
      <p:cxnSp>
        <p:nvCxnSpPr>
          <p:cNvPr id="20" name="Straight Connector 19"/>
          <p:cNvCxnSpPr/>
          <p:nvPr/>
        </p:nvCxnSpPr>
        <p:spPr>
          <a:xfrm>
            <a:off x="1249250" y="5267459"/>
            <a:ext cx="2908479" cy="0"/>
          </a:xfrm>
          <a:prstGeom prst="line">
            <a:avLst/>
          </a:prstGeom>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244698" y="5859879"/>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MANAGE PROFILE</a:t>
            </a:r>
            <a:endParaRPr lang="en-US" dirty="0"/>
          </a:p>
        </p:txBody>
      </p:sp>
      <p:cxnSp>
        <p:nvCxnSpPr>
          <p:cNvPr id="26" name="Straight Connector 25"/>
          <p:cNvCxnSpPr/>
          <p:nvPr/>
        </p:nvCxnSpPr>
        <p:spPr>
          <a:xfrm>
            <a:off x="1249250" y="5267459"/>
            <a:ext cx="0" cy="59242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4157729" y="5267459"/>
            <a:ext cx="0" cy="592420"/>
          </a:xfrm>
          <a:prstGeom prst="line">
            <a:avLst/>
          </a:prstGeom>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3528810" y="5859877"/>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LOGOUT</a:t>
            </a:r>
            <a:endParaRPr lang="en-US" dirty="0"/>
          </a:p>
        </p:txBody>
      </p:sp>
      <p:cxnSp>
        <p:nvCxnSpPr>
          <p:cNvPr id="32" name="Straight Connector 31"/>
          <p:cNvCxnSpPr/>
          <p:nvPr/>
        </p:nvCxnSpPr>
        <p:spPr>
          <a:xfrm flipH="1">
            <a:off x="10245138" y="4085821"/>
            <a:ext cx="3" cy="676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H="1" flipV="1">
            <a:off x="6436217" y="4761962"/>
            <a:ext cx="4734597" cy="11269"/>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a:off x="6436213" y="4784500"/>
            <a:ext cx="3" cy="676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7966651" y="4784500"/>
            <a:ext cx="3" cy="676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a:off x="9682764" y="4784500"/>
            <a:ext cx="3" cy="676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a:off x="11170814" y="4786108"/>
            <a:ext cx="3" cy="676141"/>
          </a:xfrm>
          <a:prstGeom prst="line">
            <a:avLst/>
          </a:prstGeom>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5550791" y="5483179"/>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Manage products</a:t>
            </a:r>
            <a:endParaRPr lang="en-US" dirty="0"/>
          </a:p>
        </p:txBody>
      </p:sp>
      <p:sp>
        <p:nvSpPr>
          <p:cNvPr id="42" name="Rectangle 41"/>
          <p:cNvSpPr/>
          <p:nvPr/>
        </p:nvSpPr>
        <p:spPr>
          <a:xfrm>
            <a:off x="7226115" y="5460641"/>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Manage orders</a:t>
            </a:r>
            <a:endParaRPr lang="en-US" dirty="0"/>
          </a:p>
        </p:txBody>
      </p:sp>
      <p:sp>
        <p:nvSpPr>
          <p:cNvPr id="43" name="Rectangle 42"/>
          <p:cNvSpPr/>
          <p:nvPr/>
        </p:nvSpPr>
        <p:spPr>
          <a:xfrm>
            <a:off x="8901439" y="5492836"/>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Manage users</a:t>
            </a:r>
            <a:endParaRPr lang="en-US" dirty="0"/>
          </a:p>
        </p:txBody>
      </p:sp>
      <p:sp>
        <p:nvSpPr>
          <p:cNvPr id="44" name="Rectangle 43"/>
          <p:cNvSpPr/>
          <p:nvPr/>
        </p:nvSpPr>
        <p:spPr>
          <a:xfrm>
            <a:off x="10481254" y="5531469"/>
            <a:ext cx="1481071" cy="489397"/>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smtClean="0"/>
              <a:t>logout</a:t>
            </a:r>
            <a:endParaRPr lang="en-US" dirty="0"/>
          </a:p>
        </p:txBody>
      </p:sp>
      <p:sp>
        <p:nvSpPr>
          <p:cNvPr id="46" name="Rectangle 45"/>
          <p:cNvSpPr/>
          <p:nvPr/>
        </p:nvSpPr>
        <p:spPr>
          <a:xfrm>
            <a:off x="620331" y="386369"/>
            <a:ext cx="2908479" cy="4893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 System design</a:t>
            </a:r>
            <a:endParaRPr lang="en-US" dirty="0"/>
          </a:p>
        </p:txBody>
      </p:sp>
      <p:sp>
        <p:nvSpPr>
          <p:cNvPr id="47" name="Rectangle 46"/>
          <p:cNvSpPr/>
          <p:nvPr/>
        </p:nvSpPr>
        <p:spPr>
          <a:xfrm>
            <a:off x="3024387" y="3409680"/>
            <a:ext cx="1481071" cy="48939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clients</a:t>
            </a:r>
            <a:endParaRPr lang="en-US" dirty="0"/>
          </a:p>
        </p:txBody>
      </p:sp>
      <p:sp>
        <p:nvSpPr>
          <p:cNvPr id="48" name="Rectangle 47"/>
          <p:cNvSpPr/>
          <p:nvPr/>
        </p:nvSpPr>
        <p:spPr>
          <a:xfrm>
            <a:off x="7031862" y="3419338"/>
            <a:ext cx="1481071" cy="489397"/>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admin</a:t>
            </a:r>
            <a:endParaRPr lang="en-US" dirty="0"/>
          </a:p>
        </p:txBody>
      </p:sp>
      <p:sp>
        <p:nvSpPr>
          <p:cNvPr id="49" name="Rectangle 48"/>
          <p:cNvSpPr/>
          <p:nvPr/>
        </p:nvSpPr>
        <p:spPr>
          <a:xfrm>
            <a:off x="985233" y="1017429"/>
            <a:ext cx="1481071" cy="4893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2D050"/>
                </a:solidFill>
              </a:rPr>
              <a:t>sitemap</a:t>
            </a:r>
          </a:p>
        </p:txBody>
      </p:sp>
    </p:spTree>
    <p:extLst>
      <p:ext uri="{BB962C8B-B14F-4D97-AF65-F5344CB8AC3E}">
        <p14:creationId xmlns:p14="http://schemas.microsoft.com/office/powerpoint/2010/main" val="4086079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7576" y="121024"/>
            <a:ext cx="5096435" cy="9681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System flow chart</a:t>
            </a:r>
            <a:endParaRPr lang="en-US" dirty="0"/>
          </a:p>
        </p:txBody>
      </p:sp>
      <p:sp>
        <p:nvSpPr>
          <p:cNvPr id="3" name="Rectangle 2"/>
          <p:cNvSpPr/>
          <p:nvPr/>
        </p:nvSpPr>
        <p:spPr>
          <a:xfrm>
            <a:off x="726138" y="2033867"/>
            <a:ext cx="1586753" cy="38996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home</a:t>
            </a:r>
          </a:p>
        </p:txBody>
      </p:sp>
      <p:sp>
        <p:nvSpPr>
          <p:cNvPr id="4" name="Rectangle 3"/>
          <p:cNvSpPr/>
          <p:nvPr/>
        </p:nvSpPr>
        <p:spPr>
          <a:xfrm>
            <a:off x="726138" y="2837327"/>
            <a:ext cx="1586753" cy="38996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login</a:t>
            </a:r>
            <a:endParaRPr lang="en-US" dirty="0"/>
          </a:p>
        </p:txBody>
      </p:sp>
      <p:sp>
        <p:nvSpPr>
          <p:cNvPr id="5" name="Rectangle 4"/>
          <p:cNvSpPr/>
          <p:nvPr/>
        </p:nvSpPr>
        <p:spPr>
          <a:xfrm>
            <a:off x="726137" y="3701296"/>
            <a:ext cx="1586751" cy="58831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Landing page</a:t>
            </a:r>
            <a:endParaRPr lang="en-US" dirty="0"/>
          </a:p>
        </p:txBody>
      </p:sp>
      <p:sp>
        <p:nvSpPr>
          <p:cNvPr id="6" name="Rectangle 5"/>
          <p:cNvSpPr/>
          <p:nvPr/>
        </p:nvSpPr>
        <p:spPr>
          <a:xfrm>
            <a:off x="726137" y="4605610"/>
            <a:ext cx="1586753" cy="38996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buy</a:t>
            </a:r>
            <a:endParaRPr lang="en-US" dirty="0"/>
          </a:p>
        </p:txBody>
      </p:sp>
      <p:sp>
        <p:nvSpPr>
          <p:cNvPr id="7" name="Rectangle 6"/>
          <p:cNvSpPr/>
          <p:nvPr/>
        </p:nvSpPr>
        <p:spPr>
          <a:xfrm>
            <a:off x="726136" y="5509924"/>
            <a:ext cx="1586753" cy="38996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order</a:t>
            </a:r>
            <a:endParaRPr lang="en-US" dirty="0"/>
          </a:p>
        </p:txBody>
      </p:sp>
      <p:sp>
        <p:nvSpPr>
          <p:cNvPr id="8" name="Rectangle 7"/>
          <p:cNvSpPr/>
          <p:nvPr/>
        </p:nvSpPr>
        <p:spPr>
          <a:xfrm>
            <a:off x="726138" y="1425388"/>
            <a:ext cx="1586753" cy="389965"/>
          </a:xfrm>
          <a:prstGeom prst="rect">
            <a:avLst/>
          </a:prstGeom>
          <a:solidFill>
            <a:srgbClr val="00B0F0"/>
          </a:solidFill>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t>clients</a:t>
            </a:r>
            <a:endParaRPr lang="en-US" dirty="0"/>
          </a:p>
        </p:txBody>
      </p:sp>
      <p:sp>
        <p:nvSpPr>
          <p:cNvPr id="9" name="Rectangle 8"/>
          <p:cNvSpPr/>
          <p:nvPr/>
        </p:nvSpPr>
        <p:spPr>
          <a:xfrm>
            <a:off x="6687670" y="2447362"/>
            <a:ext cx="1586753" cy="38996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home</a:t>
            </a:r>
            <a:endParaRPr lang="en-US" dirty="0"/>
          </a:p>
        </p:txBody>
      </p:sp>
      <p:sp>
        <p:nvSpPr>
          <p:cNvPr id="10" name="Rectangle 9"/>
          <p:cNvSpPr/>
          <p:nvPr/>
        </p:nvSpPr>
        <p:spPr>
          <a:xfrm>
            <a:off x="6687669" y="3368487"/>
            <a:ext cx="1586753" cy="38996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login</a:t>
            </a:r>
            <a:endParaRPr lang="en-US" dirty="0"/>
          </a:p>
        </p:txBody>
      </p:sp>
      <p:sp>
        <p:nvSpPr>
          <p:cNvPr id="11" name="Rectangle 10"/>
          <p:cNvSpPr/>
          <p:nvPr/>
        </p:nvSpPr>
        <p:spPr>
          <a:xfrm>
            <a:off x="6687669" y="4289610"/>
            <a:ext cx="1586753" cy="38996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orders</a:t>
            </a:r>
            <a:endParaRPr lang="en-US" dirty="0"/>
          </a:p>
        </p:txBody>
      </p:sp>
      <p:sp>
        <p:nvSpPr>
          <p:cNvPr id="12" name="Rectangle 11"/>
          <p:cNvSpPr/>
          <p:nvPr/>
        </p:nvSpPr>
        <p:spPr>
          <a:xfrm>
            <a:off x="6687668" y="5210735"/>
            <a:ext cx="1586754" cy="54460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Confirm order</a:t>
            </a:r>
            <a:endParaRPr lang="en-US" dirty="0"/>
          </a:p>
        </p:txBody>
      </p:sp>
      <p:sp>
        <p:nvSpPr>
          <p:cNvPr id="13" name="Rectangle 12"/>
          <p:cNvSpPr/>
          <p:nvPr/>
        </p:nvSpPr>
        <p:spPr>
          <a:xfrm>
            <a:off x="726135" y="6195722"/>
            <a:ext cx="1586753" cy="38996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payment</a:t>
            </a:r>
            <a:endParaRPr lang="en-US" dirty="0"/>
          </a:p>
        </p:txBody>
      </p:sp>
      <p:sp>
        <p:nvSpPr>
          <p:cNvPr id="14" name="Rectangle 13"/>
          <p:cNvSpPr/>
          <p:nvPr/>
        </p:nvSpPr>
        <p:spPr>
          <a:xfrm>
            <a:off x="6687668" y="1721219"/>
            <a:ext cx="1586753" cy="389965"/>
          </a:xfrm>
          <a:prstGeom prst="rect">
            <a:avLst/>
          </a:prstGeom>
          <a:solidFill>
            <a:srgbClr val="00B0F0"/>
          </a:solidFill>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t>managers</a:t>
            </a:r>
            <a:endParaRPr lang="en-US" dirty="0"/>
          </a:p>
        </p:txBody>
      </p:sp>
    </p:spTree>
    <p:extLst>
      <p:ext uri="{BB962C8B-B14F-4D97-AF65-F5344CB8AC3E}">
        <p14:creationId xmlns:p14="http://schemas.microsoft.com/office/powerpoint/2010/main" val="2379780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7577" y="134470"/>
            <a:ext cx="6575611" cy="766482"/>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5.</a:t>
            </a:r>
            <a:r>
              <a:rPr lang="en-US" dirty="0"/>
              <a:t> System implementation</a:t>
            </a:r>
          </a:p>
          <a:p>
            <a:pPr algn="ct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517" y="1737103"/>
            <a:ext cx="5190565" cy="3614305"/>
          </a:xfrm>
          <a:prstGeom prst="rect">
            <a:avLst/>
          </a:prstGeom>
        </p:spPr>
      </p:pic>
      <p:sp>
        <p:nvSpPr>
          <p:cNvPr id="4" name="Rectangle 3"/>
          <p:cNvSpPr/>
          <p:nvPr/>
        </p:nvSpPr>
        <p:spPr>
          <a:xfrm>
            <a:off x="551329" y="1290918"/>
            <a:ext cx="1640542" cy="349623"/>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Home page</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55341" y="1737103"/>
            <a:ext cx="5997387" cy="3318665"/>
          </a:xfrm>
          <a:prstGeom prst="rect">
            <a:avLst/>
          </a:prstGeom>
        </p:spPr>
      </p:pic>
      <p:sp>
        <p:nvSpPr>
          <p:cNvPr id="7" name="Rectangle 6"/>
          <p:cNvSpPr/>
          <p:nvPr/>
        </p:nvSpPr>
        <p:spPr>
          <a:xfrm>
            <a:off x="5755341" y="1250577"/>
            <a:ext cx="1640542" cy="349623"/>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login</a:t>
            </a:r>
            <a:endParaRPr lang="en-US" dirty="0"/>
          </a:p>
        </p:txBody>
      </p:sp>
    </p:spTree>
    <p:extLst>
      <p:ext uri="{BB962C8B-B14F-4D97-AF65-F5344CB8AC3E}">
        <p14:creationId xmlns:p14="http://schemas.microsoft.com/office/powerpoint/2010/main" val="10705744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2623" y="1061707"/>
            <a:ext cx="5101695" cy="365821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2542" y="894671"/>
            <a:ext cx="5150224" cy="3992282"/>
          </a:xfrm>
          <a:prstGeom prst="rect">
            <a:avLst/>
          </a:prstGeom>
        </p:spPr>
      </p:pic>
      <p:sp>
        <p:nvSpPr>
          <p:cNvPr id="4" name="Rectangle 3"/>
          <p:cNvSpPr/>
          <p:nvPr/>
        </p:nvSpPr>
        <p:spPr>
          <a:xfrm>
            <a:off x="4114800" y="121023"/>
            <a:ext cx="2850777" cy="62573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menu</a:t>
            </a:r>
            <a:endParaRPr lang="en-US" dirty="0"/>
          </a:p>
        </p:txBody>
      </p:sp>
    </p:spTree>
    <p:extLst>
      <p:ext uri="{BB962C8B-B14F-4D97-AF65-F5344CB8AC3E}">
        <p14:creationId xmlns:p14="http://schemas.microsoft.com/office/powerpoint/2010/main" val="698592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94905"/>
            <a:ext cx="5217459" cy="489126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9505" y="894905"/>
            <a:ext cx="5620871" cy="4880626"/>
          </a:xfrm>
          <a:prstGeom prst="rect">
            <a:avLst/>
          </a:prstGeom>
        </p:spPr>
      </p:pic>
      <p:sp>
        <p:nvSpPr>
          <p:cNvPr id="4" name="Rectangle 3"/>
          <p:cNvSpPr/>
          <p:nvPr/>
        </p:nvSpPr>
        <p:spPr>
          <a:xfrm>
            <a:off x="2904564" y="155317"/>
            <a:ext cx="5109882" cy="739588"/>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Landing page after a user log in</a:t>
            </a:r>
            <a:endParaRPr lang="en-US" dirty="0"/>
          </a:p>
        </p:txBody>
      </p:sp>
    </p:spTree>
    <p:extLst>
      <p:ext uri="{BB962C8B-B14F-4D97-AF65-F5344CB8AC3E}">
        <p14:creationId xmlns:p14="http://schemas.microsoft.com/office/powerpoint/2010/main" val="21583322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a:t>
            </a:r>
            <a:endParaRPr lang="en-US" dirty="0"/>
          </a:p>
        </p:txBody>
      </p:sp>
      <p:sp>
        <p:nvSpPr>
          <p:cNvPr id="3" name="Content Placeholder 2"/>
          <p:cNvSpPr>
            <a:spLocks noGrp="1"/>
          </p:cNvSpPr>
          <p:nvPr>
            <p:ph idx="1"/>
          </p:nvPr>
        </p:nvSpPr>
        <p:spPr>
          <a:xfrm>
            <a:off x="1141413" y="4611709"/>
            <a:ext cx="9905998" cy="3124201"/>
          </a:xfrm>
        </p:spPr>
        <p:txBody>
          <a:bodyPr/>
          <a:lstStyle/>
          <a:p>
            <a:pPr marL="457200" indent="-457200">
              <a:buAutoNum type="arabicPeriod"/>
            </a:pPr>
            <a:r>
              <a:rPr lang="en-US" dirty="0" smtClean="0"/>
              <a:t>Introduction</a:t>
            </a:r>
          </a:p>
          <a:p>
            <a:pPr marL="457200" indent="-457200">
              <a:buAutoNum type="arabicPeriod"/>
            </a:pPr>
            <a:r>
              <a:rPr lang="en-US" dirty="0" smtClean="0"/>
              <a:t>Methods and methodologies</a:t>
            </a:r>
          </a:p>
          <a:p>
            <a:pPr marL="457200" indent="-457200">
              <a:buAutoNum type="arabicPeriod"/>
            </a:pPr>
            <a:r>
              <a:rPr lang="en-US" dirty="0" smtClean="0"/>
              <a:t>System analysis and  design</a:t>
            </a:r>
          </a:p>
          <a:p>
            <a:pPr marL="457200" indent="-457200">
              <a:buAutoNum type="arabicPeriod"/>
            </a:pPr>
            <a:r>
              <a:rPr lang="en-US" dirty="0" smtClean="0"/>
              <a:t>System design</a:t>
            </a:r>
          </a:p>
          <a:p>
            <a:pPr marL="457200" indent="-457200">
              <a:buAutoNum type="arabicPeriod"/>
            </a:pPr>
            <a:r>
              <a:rPr lang="en-US" dirty="0" smtClean="0"/>
              <a:t>System implementation</a:t>
            </a:r>
          </a:p>
          <a:p>
            <a:pPr marL="457200" indent="-457200">
              <a:buAutoNum type="arabicPeriod"/>
            </a:pPr>
            <a:r>
              <a:rPr lang="en-US" dirty="0" smtClean="0"/>
              <a:t>conclusion</a:t>
            </a:r>
          </a:p>
          <a:p>
            <a:pPr marL="457200" indent="-457200">
              <a:buAutoNum type="arabicPeriod"/>
            </a:pPr>
            <a:r>
              <a:rPr lang="en-US" dirty="0" smtClean="0"/>
              <a:t>End</a:t>
            </a:r>
          </a:p>
          <a:p>
            <a:pPr marL="0" indent="0">
              <a:buNone/>
            </a:pPr>
            <a:endParaRPr lang="en-US" dirty="0" smtClean="0"/>
          </a:p>
          <a:p>
            <a:pPr marL="0" indent="0">
              <a:buNone/>
            </a:pPr>
            <a:endParaRPr lang="en-US" dirty="0" smtClean="0"/>
          </a:p>
          <a:p>
            <a:pPr marL="457200" indent="-457200">
              <a:buAutoNum type="arabicPeriod"/>
            </a:pPr>
            <a:endParaRPr lang="en-US" dirty="0" smtClean="0"/>
          </a:p>
          <a:p>
            <a:pPr marL="0" indent="0">
              <a:buNone/>
            </a:pPr>
            <a:endParaRPr lang="en-US" dirty="0" smtClean="0"/>
          </a:p>
          <a:p>
            <a:endParaRPr lang="en-US" dirty="0"/>
          </a:p>
        </p:txBody>
      </p:sp>
    </p:spTree>
    <p:extLst>
      <p:ext uri="{BB962C8B-B14F-4D97-AF65-F5344CB8AC3E}">
        <p14:creationId xmlns:p14="http://schemas.microsoft.com/office/powerpoint/2010/main" val="7095115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6141" y="900365"/>
            <a:ext cx="10058400" cy="2863177"/>
          </a:xfrm>
          <a:prstGeom prst="rect">
            <a:avLst/>
          </a:prstGeom>
        </p:spPr>
      </p:pic>
      <p:sp>
        <p:nvSpPr>
          <p:cNvPr id="3" name="Rectangle 2"/>
          <p:cNvSpPr/>
          <p:nvPr/>
        </p:nvSpPr>
        <p:spPr>
          <a:xfrm>
            <a:off x="3119718" y="5230906"/>
            <a:ext cx="3482788" cy="79337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footer</a:t>
            </a:r>
            <a:endParaRPr lang="en-US" dirty="0"/>
          </a:p>
        </p:txBody>
      </p:sp>
    </p:spTree>
    <p:extLst>
      <p:ext uri="{BB962C8B-B14F-4D97-AF65-F5344CB8AC3E}">
        <p14:creationId xmlns:p14="http://schemas.microsoft.com/office/powerpoint/2010/main" val="6646742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6411" y="1190711"/>
            <a:ext cx="6400800" cy="4040196"/>
          </a:xfrm>
          <a:prstGeom prst="rect">
            <a:avLst/>
          </a:prstGeom>
        </p:spPr>
      </p:pic>
      <p:sp>
        <p:nvSpPr>
          <p:cNvPr id="3" name="Rectangle 2"/>
          <p:cNvSpPr/>
          <p:nvPr/>
        </p:nvSpPr>
        <p:spPr>
          <a:xfrm>
            <a:off x="2918012" y="363071"/>
            <a:ext cx="2608729" cy="524435"/>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Sign up form</a:t>
            </a:r>
            <a:endParaRPr lang="en-US" dirty="0"/>
          </a:p>
        </p:txBody>
      </p:sp>
    </p:spTree>
    <p:extLst>
      <p:ext uri="{BB962C8B-B14F-4D97-AF65-F5344CB8AC3E}">
        <p14:creationId xmlns:p14="http://schemas.microsoft.com/office/powerpoint/2010/main" val="30706369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01153" y="457200"/>
            <a:ext cx="3657600" cy="820271"/>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5.</a:t>
            </a:r>
            <a:r>
              <a:rPr lang="en-US" dirty="0"/>
              <a:t> conclusion</a:t>
            </a:r>
          </a:p>
          <a:p>
            <a:pPr algn="ctr"/>
            <a:endParaRPr lang="en-US" dirty="0"/>
          </a:p>
        </p:txBody>
      </p:sp>
      <p:sp>
        <p:nvSpPr>
          <p:cNvPr id="3" name="Rectangle 2"/>
          <p:cNvSpPr/>
          <p:nvPr/>
        </p:nvSpPr>
        <p:spPr>
          <a:xfrm>
            <a:off x="1063573" y="2107423"/>
            <a:ext cx="9601200" cy="4585447"/>
          </a:xfrm>
          <a:prstGeom prst="rect">
            <a:avLst/>
          </a:prstGeom>
        </p:spPr>
        <p:style>
          <a:lnRef idx="0">
            <a:schemeClr val="dk1"/>
          </a:lnRef>
          <a:fillRef idx="3">
            <a:schemeClr val="dk1"/>
          </a:fillRef>
          <a:effectRef idx="3">
            <a:schemeClr val="dk1"/>
          </a:effectRef>
          <a:fontRef idx="minor">
            <a:schemeClr val="lt1"/>
          </a:fontRef>
        </p:style>
        <p:txBody>
          <a:bodyPr rtlCol="0" anchor="ctr"/>
          <a:lstStyle/>
          <a:p>
            <a:r>
              <a:rPr lang="en-US" dirty="0" smtClean="0"/>
              <a:t>I can conclude by saying that this is a good project, it will solve problems we encounter these days. </a:t>
            </a:r>
          </a:p>
          <a:p>
            <a:r>
              <a:rPr lang="en-US" dirty="0" smtClean="0"/>
              <a:t>My progress is on 79%. </a:t>
            </a:r>
          </a:p>
          <a:p>
            <a:r>
              <a:rPr lang="en-US" dirty="0" smtClean="0"/>
              <a:t>And I can recommend these project to</a:t>
            </a:r>
          </a:p>
          <a:p>
            <a:r>
              <a:rPr lang="en-US" dirty="0" smtClean="0"/>
              <a:t>-customers </a:t>
            </a:r>
          </a:p>
          <a:p>
            <a:r>
              <a:rPr lang="en-US" dirty="0" smtClean="0"/>
              <a:t>-students</a:t>
            </a:r>
          </a:p>
          <a:p>
            <a:r>
              <a:rPr lang="en-US" dirty="0" smtClean="0"/>
              <a:t>-restaurant managers</a:t>
            </a:r>
          </a:p>
          <a:p>
            <a:r>
              <a:rPr lang="en-US" dirty="0" smtClean="0"/>
              <a:t>Link to </a:t>
            </a:r>
            <a:r>
              <a:rPr lang="en-US" dirty="0" err="1" smtClean="0"/>
              <a:t>github</a:t>
            </a:r>
            <a:endParaRPr lang="en-US" dirty="0" smtClean="0"/>
          </a:p>
          <a:p>
            <a:r>
              <a:rPr lang="en-US"/>
              <a:t>https://github.com/gashnick/nickrestourant</a:t>
            </a:r>
            <a:endParaRPr lang="en-US" dirty="0"/>
          </a:p>
        </p:txBody>
      </p:sp>
    </p:spTree>
    <p:extLst>
      <p:ext uri="{BB962C8B-B14F-4D97-AF65-F5344CB8AC3E}">
        <p14:creationId xmlns:p14="http://schemas.microsoft.com/office/powerpoint/2010/main" val="4184615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Introduction </a:t>
            </a:r>
            <a:endParaRPr lang="en-US" dirty="0"/>
          </a:p>
        </p:txBody>
      </p:sp>
      <p:sp>
        <p:nvSpPr>
          <p:cNvPr id="3" name="Content Placeholder 2"/>
          <p:cNvSpPr>
            <a:spLocks noGrp="1"/>
          </p:cNvSpPr>
          <p:nvPr>
            <p:ph idx="1"/>
          </p:nvPr>
        </p:nvSpPr>
        <p:spPr/>
        <p:txBody>
          <a:bodyPr/>
          <a:lstStyle/>
          <a:p>
            <a:r>
              <a:rPr lang="en-US" dirty="0" smtClean="0"/>
              <a:t>Project summary</a:t>
            </a:r>
          </a:p>
          <a:p>
            <a:pPr marL="0" indent="0">
              <a:buNone/>
            </a:pPr>
            <a:r>
              <a:rPr lang="en-US" dirty="0"/>
              <a:t> The Online Food Ordering platform's main purpose is to maintain track of information such as Item Category, Food, Delivery Address, Order, and Shopping Cart. It keeps track of information about the Item Category, the Customer, the Shopping Cart, and the Item Category. Only the administrator gets access to the project because it is totally built at the administrative level. The project's purpose is to develop software that will cut down on the time spent manually managing Item Category, Food, Customer, and Delivery Address. It saves the Delivery Address, Order, and Shopping Cart information</a:t>
            </a:r>
          </a:p>
        </p:txBody>
      </p:sp>
    </p:spTree>
    <p:extLst>
      <p:ext uri="{BB962C8B-B14F-4D97-AF65-F5344CB8AC3E}">
        <p14:creationId xmlns:p14="http://schemas.microsoft.com/office/powerpoint/2010/main" val="27749521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Introduction </a:t>
            </a:r>
            <a:endParaRPr lang="en-US" dirty="0"/>
          </a:p>
        </p:txBody>
      </p:sp>
      <p:sp>
        <p:nvSpPr>
          <p:cNvPr id="3" name="Content Placeholder 2"/>
          <p:cNvSpPr>
            <a:spLocks noGrp="1"/>
          </p:cNvSpPr>
          <p:nvPr>
            <p:ph idx="1"/>
          </p:nvPr>
        </p:nvSpPr>
        <p:spPr>
          <a:xfrm>
            <a:off x="887506" y="2666999"/>
            <a:ext cx="10159905" cy="4191001"/>
          </a:xfrm>
        </p:spPr>
        <p:txBody>
          <a:bodyPr>
            <a:normAutofit fontScale="92500" lnSpcReduction="20000"/>
          </a:bodyPr>
          <a:lstStyle/>
          <a:p>
            <a:pPr>
              <a:buFont typeface="Arial" panose="020B0604020202020204" pitchFamily="34" charset="0"/>
              <a:buChar char="•"/>
            </a:pPr>
            <a:r>
              <a:rPr lang="en-US" dirty="0" smtClean="0"/>
              <a:t>Problem statement</a:t>
            </a:r>
          </a:p>
          <a:p>
            <a:pPr marL="0" indent="0">
              <a:buNone/>
            </a:pPr>
            <a:r>
              <a:rPr lang="en-US" dirty="0"/>
              <a:t>The problems restaurants face in these days are </a:t>
            </a:r>
          </a:p>
          <a:p>
            <a:pPr marL="0" indent="0">
              <a:buNone/>
            </a:pPr>
            <a:r>
              <a:rPr lang="en-US" dirty="0"/>
              <a:t>- Long journey travelled by customers to get food to the restaurant</a:t>
            </a:r>
          </a:p>
          <a:p>
            <a:pPr>
              <a:buFontTx/>
              <a:buChar char="-"/>
            </a:pPr>
            <a:r>
              <a:rPr lang="en-US" dirty="0"/>
              <a:t>Long lines </a:t>
            </a:r>
          </a:p>
          <a:p>
            <a:pPr>
              <a:buFontTx/>
              <a:buChar char="-"/>
            </a:pPr>
            <a:r>
              <a:rPr lang="en-US" dirty="0"/>
              <a:t>Difficult means of payment</a:t>
            </a:r>
          </a:p>
          <a:p>
            <a:pPr>
              <a:buFontTx/>
              <a:buChar char="-"/>
            </a:pPr>
            <a:r>
              <a:rPr lang="en-US" dirty="0"/>
              <a:t>Email subscription</a:t>
            </a:r>
          </a:p>
          <a:p>
            <a:pPr marL="0" indent="0">
              <a:buNone/>
            </a:pPr>
            <a:r>
              <a:rPr lang="en-US" dirty="0"/>
              <a:t>To solve this problem we have come with an online restaurant management system to solve those problems here the users/ clients will not have travel long distances to get to the restaurants to get food, where we will provide online food delivery system. </a:t>
            </a:r>
          </a:p>
          <a:p>
            <a:pPr marL="0" indent="0">
              <a:buNone/>
            </a:pPr>
            <a:r>
              <a:rPr lang="en-US" dirty="0"/>
              <a:t>And also by providing online delivery it will solve lines in the restaurant. We will provide an email subscription program in order to update our clients about changes about or restaurant. For the means of payment we will include simple means of payment like mobile money, airtell money, spenn.</a:t>
            </a:r>
          </a:p>
          <a:p>
            <a:pPr marL="0" indent="0">
              <a:buNone/>
            </a:pPr>
            <a:endParaRPr lang="en-US" dirty="0"/>
          </a:p>
        </p:txBody>
      </p:sp>
    </p:spTree>
    <p:extLst>
      <p:ext uri="{BB962C8B-B14F-4D97-AF65-F5344CB8AC3E}">
        <p14:creationId xmlns:p14="http://schemas.microsoft.com/office/powerpoint/2010/main" val="42469571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Introduction </a:t>
            </a:r>
            <a:endParaRPr lang="en-US" dirty="0"/>
          </a:p>
        </p:txBody>
      </p:sp>
      <p:sp>
        <p:nvSpPr>
          <p:cNvPr id="3" name="Content Placeholder 2"/>
          <p:cNvSpPr>
            <a:spLocks noGrp="1"/>
          </p:cNvSpPr>
          <p:nvPr>
            <p:ph idx="1"/>
          </p:nvPr>
        </p:nvSpPr>
        <p:spPr/>
        <p:txBody>
          <a:bodyPr/>
          <a:lstStyle/>
          <a:p>
            <a:pPr>
              <a:buFont typeface="Arial" panose="020B0604020202020204" pitchFamily="34" charset="0"/>
              <a:buChar char="•"/>
            </a:pPr>
            <a:r>
              <a:rPr lang="en-US" dirty="0" smtClean="0"/>
              <a:t>objectives</a:t>
            </a:r>
          </a:p>
          <a:p>
            <a:pPr marL="0" indent="0">
              <a:buNone/>
            </a:pPr>
            <a:r>
              <a:rPr lang="en-US" dirty="0"/>
              <a:t> The </a:t>
            </a:r>
            <a:r>
              <a:rPr lang="en-US" dirty="0" smtClean="0"/>
              <a:t>main objective of </a:t>
            </a:r>
            <a:r>
              <a:rPr lang="en-US" dirty="0"/>
              <a:t>this project is to manage all the information about Item Category, Customer, Shopping Cart and food delivery.</a:t>
            </a:r>
          </a:p>
          <a:p>
            <a:pPr marL="0" indent="0">
              <a:buNone/>
            </a:pPr>
            <a:endParaRPr lang="en-US" dirty="0"/>
          </a:p>
        </p:txBody>
      </p:sp>
    </p:spTree>
    <p:extLst>
      <p:ext uri="{BB962C8B-B14F-4D97-AF65-F5344CB8AC3E}">
        <p14:creationId xmlns:p14="http://schemas.microsoft.com/office/powerpoint/2010/main" val="8054884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Introduction </a:t>
            </a:r>
            <a:endParaRPr lang="en-US" dirty="0"/>
          </a:p>
        </p:txBody>
      </p:sp>
      <p:sp>
        <p:nvSpPr>
          <p:cNvPr id="3" name="Content Placeholder 2"/>
          <p:cNvSpPr>
            <a:spLocks noGrp="1"/>
          </p:cNvSpPr>
          <p:nvPr>
            <p:ph idx="1"/>
          </p:nvPr>
        </p:nvSpPr>
        <p:spPr/>
        <p:txBody>
          <a:bodyPr/>
          <a:lstStyle/>
          <a:p>
            <a:pPr>
              <a:buFont typeface="Arial" panose="020B0604020202020204" pitchFamily="34" charset="0"/>
              <a:buChar char="•"/>
            </a:pPr>
            <a:r>
              <a:rPr lang="en-US" dirty="0" smtClean="0"/>
              <a:t>Benefits of the project</a:t>
            </a:r>
          </a:p>
          <a:p>
            <a:pPr marL="0" indent="0">
              <a:buNone/>
            </a:pPr>
            <a:r>
              <a:rPr lang="en-US" dirty="0"/>
              <a:t> </a:t>
            </a:r>
            <a:r>
              <a:rPr lang="en-US" dirty="0" smtClean="0"/>
              <a:t>-making ordering process easier</a:t>
            </a:r>
          </a:p>
          <a:p>
            <a:pPr marL="0" indent="0">
              <a:buNone/>
            </a:pPr>
            <a:r>
              <a:rPr lang="en-US" dirty="0" smtClean="0"/>
              <a:t>-efficient customer and order management</a:t>
            </a:r>
          </a:p>
          <a:p>
            <a:pPr marL="0" indent="0">
              <a:buNone/>
            </a:pPr>
            <a:r>
              <a:rPr lang="en-US" dirty="0" smtClean="0"/>
              <a:t>-great reach</a:t>
            </a:r>
          </a:p>
          <a:p>
            <a:pPr marL="0" indent="0">
              <a:buNone/>
            </a:pPr>
            <a:endParaRPr lang="en-US" dirty="0"/>
          </a:p>
        </p:txBody>
      </p:sp>
    </p:spTree>
    <p:extLst>
      <p:ext uri="{BB962C8B-B14F-4D97-AF65-F5344CB8AC3E}">
        <p14:creationId xmlns:p14="http://schemas.microsoft.com/office/powerpoint/2010/main" val="25535183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a:t>
            </a:r>
            <a:r>
              <a:rPr lang="en-US" dirty="0"/>
              <a:t>Methods and </a:t>
            </a:r>
            <a:r>
              <a:rPr lang="en-US" dirty="0" smtClean="0"/>
              <a:t>methodologies</a:t>
            </a:r>
            <a:endParaRPr lang="en-US" dirty="0"/>
          </a:p>
        </p:txBody>
      </p:sp>
      <p:sp>
        <p:nvSpPr>
          <p:cNvPr id="3" name="Content Placeholder 2"/>
          <p:cNvSpPr>
            <a:spLocks noGrp="1"/>
          </p:cNvSpPr>
          <p:nvPr>
            <p:ph idx="1"/>
          </p:nvPr>
        </p:nvSpPr>
        <p:spPr/>
        <p:txBody>
          <a:bodyPr/>
          <a:lstStyle/>
          <a:p>
            <a:pPr marL="0" indent="0">
              <a:buNone/>
            </a:pPr>
            <a:r>
              <a:rPr lang="en-US" dirty="0" smtClean="0"/>
              <a:t>The first time when I came up with these idea, I remember I went to the restaurant to eat and there was a long line and I was in hurry. What's more I was from far away from home. That’s why I thought how I can build a system where that will allow someone to make order online without leaving home. </a:t>
            </a:r>
            <a:endParaRPr lang="en-US" dirty="0"/>
          </a:p>
        </p:txBody>
      </p:sp>
    </p:spTree>
    <p:extLst>
      <p:ext uri="{BB962C8B-B14F-4D97-AF65-F5344CB8AC3E}">
        <p14:creationId xmlns:p14="http://schemas.microsoft.com/office/powerpoint/2010/main" val="35589044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a:t>
            </a:r>
            <a:r>
              <a:rPr lang="en-US" dirty="0"/>
              <a:t>Methods and </a:t>
            </a:r>
            <a:r>
              <a:rPr lang="en-US" dirty="0" smtClean="0"/>
              <a:t>methodologies</a:t>
            </a:r>
            <a:endParaRPr lang="en-US" dirty="0"/>
          </a:p>
        </p:txBody>
      </p:sp>
      <p:sp>
        <p:nvSpPr>
          <p:cNvPr id="3" name="Content Placeholder 2"/>
          <p:cNvSpPr>
            <a:spLocks noGrp="1"/>
          </p:cNvSpPr>
          <p:nvPr>
            <p:ph idx="1"/>
          </p:nvPr>
        </p:nvSpPr>
        <p:spPr/>
        <p:txBody>
          <a:bodyPr>
            <a:normAutofit/>
          </a:bodyPr>
          <a:lstStyle/>
          <a:p>
            <a:pPr>
              <a:buFont typeface="Arial" panose="020B0604020202020204" pitchFamily="34" charset="0"/>
              <a:buChar char="•"/>
            </a:pPr>
            <a:r>
              <a:rPr lang="en-US" dirty="0" smtClean="0"/>
              <a:t>Tools to be used</a:t>
            </a:r>
          </a:p>
          <a:p>
            <a:pPr>
              <a:buFontTx/>
              <a:buChar char="-"/>
            </a:pPr>
            <a:r>
              <a:rPr lang="en-US" dirty="0" smtClean="0"/>
              <a:t>Software tools</a:t>
            </a:r>
          </a:p>
          <a:p>
            <a:pPr marL="0" indent="0">
              <a:buNone/>
            </a:pPr>
            <a:r>
              <a:rPr lang="en-US" dirty="0" smtClean="0"/>
              <a:t>.visual studio code</a:t>
            </a:r>
          </a:p>
          <a:p>
            <a:pPr marL="0" indent="0">
              <a:buNone/>
            </a:pPr>
            <a:r>
              <a:rPr lang="en-US" dirty="0" smtClean="0"/>
              <a:t>.xamp</a:t>
            </a:r>
          </a:p>
          <a:p>
            <a:pPr marL="0" indent="0">
              <a:buNone/>
            </a:pPr>
            <a:r>
              <a:rPr lang="en-US" dirty="0" smtClean="0"/>
              <a:t>.chrome browser</a:t>
            </a:r>
          </a:p>
          <a:p>
            <a:pPr>
              <a:buFontTx/>
              <a:buChar char="-"/>
            </a:pPr>
            <a:r>
              <a:rPr lang="en-US" dirty="0" smtClean="0"/>
              <a:t>Hardware tools</a:t>
            </a:r>
          </a:p>
          <a:p>
            <a:pPr marL="0" indent="0">
              <a:buNone/>
            </a:pPr>
            <a:r>
              <a:rPr lang="en-US" dirty="0" smtClean="0"/>
              <a:t>.laptop</a:t>
            </a:r>
          </a:p>
          <a:p>
            <a:pPr marL="0" indent="0">
              <a:buNone/>
            </a:pPr>
            <a:endParaRPr lang="en-US" dirty="0"/>
          </a:p>
        </p:txBody>
      </p:sp>
    </p:spTree>
    <p:extLst>
      <p:ext uri="{BB962C8B-B14F-4D97-AF65-F5344CB8AC3E}">
        <p14:creationId xmlns:p14="http://schemas.microsoft.com/office/powerpoint/2010/main" val="1621960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a:t>
            </a:r>
            <a:r>
              <a:rPr lang="en-US" dirty="0"/>
              <a:t>System analysis and  </a:t>
            </a:r>
            <a:r>
              <a:rPr lang="en-US" dirty="0" smtClean="0"/>
              <a:t>design</a:t>
            </a:r>
            <a:r>
              <a:rPr lang="en-US" dirty="0"/>
              <a:t/>
            </a:r>
            <a:br>
              <a:rPr lang="en-US" dirty="0"/>
            </a:br>
            <a:endParaRPr lang="en-US" dirty="0"/>
          </a:p>
        </p:txBody>
      </p:sp>
      <p:sp>
        <p:nvSpPr>
          <p:cNvPr id="3" name="Content Placeholder 2"/>
          <p:cNvSpPr>
            <a:spLocks noGrp="1"/>
          </p:cNvSpPr>
          <p:nvPr>
            <p:ph idx="1"/>
          </p:nvPr>
        </p:nvSpPr>
        <p:spPr/>
        <p:txBody>
          <a:bodyPr/>
          <a:lstStyle/>
          <a:p>
            <a:pPr marL="0" indent="0">
              <a:buNone/>
            </a:pPr>
            <a:r>
              <a:rPr lang="en-US" dirty="0" smtClean="0"/>
              <a:t>Requirement specifications</a:t>
            </a:r>
          </a:p>
          <a:p>
            <a:r>
              <a:rPr lang="en-US" dirty="0" smtClean="0"/>
              <a:t>System </a:t>
            </a:r>
            <a:r>
              <a:rPr lang="en-US" dirty="0"/>
              <a:t>user Requirement</a:t>
            </a:r>
          </a:p>
          <a:p>
            <a:r>
              <a:rPr lang="en-US" dirty="0"/>
              <a:t>Functional Requirement</a:t>
            </a:r>
          </a:p>
          <a:p>
            <a:r>
              <a:rPr lang="en-US" dirty="0"/>
              <a:t>Data Requirement</a:t>
            </a:r>
          </a:p>
          <a:p>
            <a:r>
              <a:rPr lang="en-US" dirty="0"/>
              <a:t>Security requirements</a:t>
            </a:r>
          </a:p>
          <a:p>
            <a:pPr marL="0" indent="0">
              <a:buNone/>
            </a:pPr>
            <a:endParaRPr lang="en-US" dirty="0"/>
          </a:p>
        </p:txBody>
      </p:sp>
    </p:spTree>
    <p:extLst>
      <p:ext uri="{BB962C8B-B14F-4D97-AF65-F5344CB8AC3E}">
        <p14:creationId xmlns:p14="http://schemas.microsoft.com/office/powerpoint/2010/main" val="370354564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Slice</Template>
  <TotalTime>346</TotalTime>
  <Words>652</Words>
  <Application>Microsoft Office PowerPoint</Application>
  <PresentationFormat>Widescreen</PresentationFormat>
  <Paragraphs>130</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Century Gothic</vt:lpstr>
      <vt:lpstr>Mesh</vt:lpstr>
      <vt:lpstr>Final report template for web technology course Project title:  online restaurant management system – Case of Final Year Project, Department of Computer and Software Engineering – SoICT, UR     Submitted by: 221002036 Year 2, CSE Academic year 2022-2023 </vt:lpstr>
      <vt:lpstr>Table of contents</vt:lpstr>
      <vt:lpstr>1. Introduction </vt:lpstr>
      <vt:lpstr>1. Introduction </vt:lpstr>
      <vt:lpstr>1. Introduction </vt:lpstr>
      <vt:lpstr>1. Introduction </vt:lpstr>
      <vt:lpstr>2. Methods and methodologies</vt:lpstr>
      <vt:lpstr>2. Methods and methodologies</vt:lpstr>
      <vt:lpstr>3. System analysis and  design </vt:lpstr>
      <vt:lpstr>Requirements specifications</vt:lpstr>
      <vt:lpstr>Requirements specifications</vt:lpstr>
      <vt:lpstr>Requirements specifications</vt:lpstr>
      <vt:lpstr>PowerPoint Presentation</vt:lpstr>
      <vt:lpstr>Requirements specifications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restaurant management system</dc:title>
  <dc:creator>ishimwe michael</dc:creator>
  <cp:lastModifiedBy>ADMIN</cp:lastModifiedBy>
  <cp:revision>108</cp:revision>
  <dcterms:created xsi:type="dcterms:W3CDTF">2022-08-02T09:13:35Z</dcterms:created>
  <dcterms:modified xsi:type="dcterms:W3CDTF">2022-08-08T15:22:55Z</dcterms:modified>
</cp:coreProperties>
</file>

<file path=docProps/thumbnail.jpeg>
</file>